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3"/>
  </p:notesMasterIdLst>
  <p:handoutMasterIdLst>
    <p:handoutMasterId r:id="rId24"/>
  </p:handoutMasterIdLst>
  <p:sldIdLst>
    <p:sldId id="256" r:id="rId2"/>
    <p:sldId id="361" r:id="rId3"/>
    <p:sldId id="367" r:id="rId4"/>
    <p:sldId id="368" r:id="rId5"/>
    <p:sldId id="369" r:id="rId6"/>
    <p:sldId id="370" r:id="rId7"/>
    <p:sldId id="373" r:id="rId8"/>
    <p:sldId id="377" r:id="rId9"/>
    <p:sldId id="378" r:id="rId10"/>
    <p:sldId id="379" r:id="rId11"/>
    <p:sldId id="380" r:id="rId12"/>
    <p:sldId id="390" r:id="rId13"/>
    <p:sldId id="382" r:id="rId14"/>
    <p:sldId id="383" r:id="rId15"/>
    <p:sldId id="384" r:id="rId16"/>
    <p:sldId id="385" r:id="rId17"/>
    <p:sldId id="386" r:id="rId18"/>
    <p:sldId id="387" r:id="rId19"/>
    <p:sldId id="388" r:id="rId20"/>
    <p:sldId id="389" r:id="rId21"/>
    <p:sldId id="297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335"/>
    <a:srgbClr val="00665F"/>
    <a:srgbClr val="000000"/>
    <a:srgbClr val="2C3F53"/>
    <a:srgbClr val="E8E6E5"/>
    <a:srgbClr val="374E68"/>
    <a:srgbClr val="1B3E41"/>
    <a:srgbClr val="7F7F7F"/>
    <a:srgbClr val="49A4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905D74-E453-4D9C-8DC2-8008DABE3C7B}">
  <a:tblStyle styleId="{EE905D74-E453-4D9C-8DC2-8008DABE3C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64" autoAdjust="0"/>
    <p:restoredTop sz="94660"/>
  </p:normalViewPr>
  <p:slideViewPr>
    <p:cSldViewPr snapToGrid="0">
      <p:cViewPr>
        <p:scale>
          <a:sx n="75" d="100"/>
          <a:sy n="75" d="100"/>
        </p:scale>
        <p:origin x="2480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Topicos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Research</c:v>
                </c:pt>
                <c:pt idx="1">
                  <c:v>Family</c:v>
                </c:pt>
                <c:pt idx="2">
                  <c:v>Promotions</c:v>
                </c:pt>
                <c:pt idx="3">
                  <c:v>Classes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60.0</c:v>
                </c:pt>
                <c:pt idx="1">
                  <c:v>15.0</c:v>
                </c:pt>
                <c:pt idx="2">
                  <c:v>5.0</c:v>
                </c:pt>
                <c:pt idx="3">
                  <c:v>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F6-446C-8FED-6602F4E2E9F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2115479328"/>
        <c:axId val="-2139081264"/>
      </c:barChart>
      <c:catAx>
        <c:axId val="-2115479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39081264"/>
        <c:crosses val="autoZero"/>
        <c:auto val="1"/>
        <c:lblAlgn val="ctr"/>
        <c:lblOffset val="100"/>
        <c:noMultiLvlLbl val="0"/>
      </c:catAx>
      <c:valAx>
        <c:axId val="-21390812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15479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21051-3C87-4AAC-B354-81A0DAB720C0}" type="datetimeFigureOut">
              <a:rPr lang="es-MX" smtClean="0"/>
              <a:t>12/08/19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CB765-BE1D-4E15-8B1B-EC998736662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2951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52437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8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834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1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gif"/><Relationship Id="rId3" Type="http://schemas.openxmlformats.org/officeDocument/2006/relationships/image" Target="../media/image13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014FED71-BB3E-4314-9354-9A7F5ED445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" y="643"/>
            <a:ext cx="9145143" cy="51428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8" y="-486106"/>
            <a:ext cx="9167937" cy="6115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59848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t="-19" r="29924" b="8334"/>
          <a:stretch/>
        </p:blipFill>
        <p:spPr>
          <a:xfrm>
            <a:off x="0" y="-13063"/>
            <a:ext cx="4519749" cy="51728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-8780"/>
            <a:ext cx="451691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307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1" r="15062"/>
          <a:stretch/>
        </p:blipFill>
        <p:spPr>
          <a:xfrm>
            <a:off x="4558936" y="-17562"/>
            <a:ext cx="4585064" cy="5161061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8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16" y="-228472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6464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21026"/>
          <a:stretch/>
        </p:blipFill>
        <p:spPr>
          <a:xfrm>
            <a:off x="4572001" y="-26126"/>
            <a:ext cx="4572000" cy="5169626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7" y="-8780"/>
            <a:ext cx="458506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154788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5" t="6974" r="15189" b="6843"/>
          <a:stretch/>
        </p:blipFill>
        <p:spPr>
          <a:xfrm>
            <a:off x="-13063" y="-13063"/>
            <a:ext cx="4585063" cy="5133704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75811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  <a:endParaRPr lang="en-US" sz="9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00665F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accent4">
              <a:lumMod val="50000"/>
              <a:alpha val="9686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49A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532317" y="1593668"/>
            <a:ext cx="5238600" cy="244550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62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600"/>
              <a:buChar char="▸"/>
              <a:defRPr sz="3600" i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“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”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09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000"/>
              <a:buChar char="▸"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n blanco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/>
          <p:cNvSpPr/>
          <p:nvPr userDrawn="1"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4595" r="911" b="13114"/>
          <a:stretch/>
        </p:blipFill>
        <p:spPr>
          <a:xfrm>
            <a:off x="-19594" y="-1633"/>
            <a:ext cx="9183189" cy="5146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2712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17878" r="1660" b="-25"/>
          <a:stretch/>
        </p:blipFill>
        <p:spPr>
          <a:xfrm>
            <a:off x="-26126" y="-26126"/>
            <a:ext cx="9183189" cy="5172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07124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8464"/>
          <a:stretch/>
        </p:blipFill>
        <p:spPr>
          <a:xfrm>
            <a:off x="1" y="0"/>
            <a:ext cx="9143999" cy="5107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14995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>
          <a:xfrm>
            <a:off x="-1632" y="-26126"/>
            <a:ext cx="9147264" cy="5169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18370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Lato Bold"/>
                <a:ea typeface="Roboto"/>
                <a:cs typeface="Lato Bold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3" r:id="rId3"/>
    <p:sldLayoutId id="2147483651" r:id="rId4"/>
    <p:sldLayoutId id="2147483657" r:id="rId5"/>
    <p:sldLayoutId id="2147483669" r:id="rId6"/>
    <p:sldLayoutId id="2147483670" r:id="rId7"/>
    <p:sldLayoutId id="2147483671" r:id="rId8"/>
    <p:sldLayoutId id="2147483672" r:id="rId9"/>
    <p:sldLayoutId id="2147483675" r:id="rId10"/>
    <p:sldLayoutId id="2147483676" r:id="rId11"/>
    <p:sldLayoutId id="2147483674" r:id="rId12"/>
    <p:sldLayoutId id="2147483673" r:id="rId13"/>
    <p:sldLayoutId id="2147483677" r:id="rId14"/>
    <p:sldLayoutId id="2147483678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665F"/>
        </a:buClr>
        <a:buFont typeface="Arial"/>
        <a:defRPr sz="1400" b="0" i="0" u="none" strike="noStrike" cap="none">
          <a:solidFill>
            <a:schemeClr val="accent4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everynoise.com/engenremap.html" TargetMode="External"/><Relationship Id="rId3" Type="http://schemas.openxmlformats.org/officeDocument/2006/relationships/hyperlink" Target="http://cs.stanford.edu/people/karpathy/tsnejs/csvdemo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2">
            <a:extLst>
              <a:ext uri="{FF2B5EF4-FFF2-40B4-BE49-F238E27FC236}">
                <a16:creationId xmlns="" xmlns:a16="http://schemas.microsoft.com/office/drawing/2014/main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7" y="2145230"/>
            <a:ext cx="2363338" cy="605435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="" xmlns:a16="http://schemas.microsoft.com/office/drawing/2014/main" id="{AE98C7E1-FA23-440B-92AF-05C72CF6B3BA}"/>
              </a:ext>
            </a:extLst>
          </p:cNvPr>
          <p:cNvSpPr/>
          <p:nvPr/>
        </p:nvSpPr>
        <p:spPr>
          <a:xfrm>
            <a:off x="641627" y="1682109"/>
            <a:ext cx="5082363" cy="153167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8">
            <a:extLst>
              <a:ext uri="{FF2B5EF4-FFF2-40B4-BE49-F238E27FC236}">
                <a16:creationId xmlns="" xmlns:a16="http://schemas.microsoft.com/office/drawing/2014/main" id="{B394A2C3-4404-49D2-A899-B1979CFF2C96}"/>
              </a:ext>
            </a:extLst>
          </p:cNvPr>
          <p:cNvCxnSpPr/>
          <p:nvPr/>
        </p:nvCxnSpPr>
        <p:spPr>
          <a:xfrm>
            <a:off x="2981540" y="2085944"/>
            <a:ext cx="0" cy="6647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9">
            <a:extLst>
              <a:ext uri="{FF2B5EF4-FFF2-40B4-BE49-F238E27FC236}">
                <a16:creationId xmlns="" xmlns:a16="http://schemas.microsoft.com/office/drawing/2014/main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6" y="2145228"/>
            <a:ext cx="1913641" cy="621060"/>
          </a:xfrm>
          <a:prstGeom prst="rect">
            <a:avLst/>
          </a:prstGeom>
        </p:spPr>
      </p:pic>
      <p:sp>
        <p:nvSpPr>
          <p:cNvPr id="9" name="CuadroTexto 10"/>
          <p:cNvSpPr txBox="1"/>
          <p:nvPr/>
        </p:nvSpPr>
        <p:spPr>
          <a:xfrm>
            <a:off x="108686" y="3252134"/>
            <a:ext cx="60701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Machine Learning</a:t>
            </a:r>
          </a:p>
          <a:p>
            <a:pPr algn="ctr"/>
            <a:r>
              <a:rPr lang="es-MX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Introducci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Machine 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Learning</a:t>
            </a:r>
            <a:endParaRPr lang="es-MX" sz="2000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CuadroTexto 10"/>
          <p:cNvSpPr txBox="1"/>
          <p:nvPr/>
        </p:nvSpPr>
        <p:spPr>
          <a:xfrm>
            <a:off x="6040068" y="4397857"/>
            <a:ext cx="2140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31/Julio/2019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6504" y="4397857"/>
            <a:ext cx="374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</a:t>
            </a:r>
            <a:r>
              <a:rPr lang="es-ES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Palafox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536052" cy="3145500"/>
          </a:xfrm>
        </p:spPr>
        <p:txBody>
          <a:bodyPr/>
          <a:lstStyle/>
          <a:p>
            <a:r>
              <a:rPr lang="en-US" dirty="0" err="1" smtClean="0"/>
              <a:t>Buscar</a:t>
            </a:r>
            <a:r>
              <a:rPr lang="en-US" dirty="0" smtClean="0"/>
              <a:t> la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varían</a:t>
            </a:r>
            <a:r>
              <a:rPr lang="en-US" dirty="0" smtClean="0"/>
              <a:t> 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62" y="1539338"/>
            <a:ext cx="3073203" cy="29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6641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Opciones</a:t>
            </a:r>
            <a:r>
              <a:rPr lang="en-US" dirty="0" smtClean="0"/>
              <a:t>, </a:t>
            </a:r>
            <a:r>
              <a:rPr lang="en-US" dirty="0" err="1" smtClean="0"/>
              <a:t>opciones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5" y="1394874"/>
            <a:ext cx="3098348" cy="3010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884" y="1352157"/>
            <a:ext cx="3073581" cy="30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85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PCA </a:t>
            </a:r>
            <a:r>
              <a:rPr lang="en-US" dirty="0" err="1" smtClean="0"/>
              <a:t>trata</a:t>
            </a:r>
            <a:r>
              <a:rPr lang="en-US" dirty="0" smtClean="0"/>
              <a:t> de </a:t>
            </a:r>
            <a:r>
              <a:rPr lang="en-US" dirty="0" err="1" smtClean="0"/>
              <a:t>explicar</a:t>
            </a:r>
            <a:r>
              <a:rPr lang="en-US" dirty="0" smtClean="0"/>
              <a:t> la </a:t>
            </a:r>
            <a:r>
              <a:rPr lang="en-US" dirty="0" err="1" smtClean="0"/>
              <a:t>varianza</a:t>
            </a:r>
            <a:r>
              <a:rPr lang="en-US" dirty="0" smtClean="0"/>
              <a:t> de </a:t>
            </a:r>
            <a:r>
              <a:rPr lang="en-US" dirty="0" err="1" smtClean="0"/>
              <a:t>todo</a:t>
            </a:r>
            <a:r>
              <a:rPr lang="en-US" dirty="0" smtClean="0"/>
              <a:t> el dataset</a:t>
            </a:r>
          </a:p>
          <a:p>
            <a:pPr lvl="1"/>
            <a:r>
              <a:rPr lang="en-US" dirty="0" err="1" smtClean="0"/>
              <a:t>Trata</a:t>
            </a:r>
            <a:r>
              <a:rPr lang="en-US" dirty="0" smtClean="0"/>
              <a:t> de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componentes</a:t>
            </a:r>
            <a:r>
              <a:rPr lang="en-US" dirty="0" smtClean="0"/>
              <a:t> que </a:t>
            </a:r>
            <a:r>
              <a:rPr lang="en-US" dirty="0" err="1" smtClean="0"/>
              <a:t>expliquen</a:t>
            </a:r>
            <a:r>
              <a:rPr lang="en-US" dirty="0" smtClean="0"/>
              <a:t> la </a:t>
            </a:r>
            <a:r>
              <a:rPr lang="en-US" dirty="0" err="1" smtClean="0"/>
              <a:t>variabilidad</a:t>
            </a:r>
            <a:r>
              <a:rPr lang="en-US" dirty="0" smtClean="0"/>
              <a:t>.</a:t>
            </a:r>
          </a:p>
          <a:p>
            <a:r>
              <a:rPr lang="en-US" dirty="0" smtClean="0"/>
              <a:t>Al </a:t>
            </a:r>
            <a:r>
              <a:rPr lang="en-US" dirty="0" err="1" smtClean="0"/>
              <a:t>explicar</a:t>
            </a:r>
            <a:r>
              <a:rPr lang="en-US" dirty="0" smtClean="0"/>
              <a:t> la </a:t>
            </a:r>
            <a:r>
              <a:rPr lang="en-US" dirty="0" err="1" smtClean="0"/>
              <a:t>varianza</a:t>
            </a:r>
            <a:r>
              <a:rPr lang="en-US" dirty="0" smtClean="0"/>
              <a:t> </a:t>
            </a:r>
            <a:r>
              <a:rPr lang="en-US" dirty="0" err="1" smtClean="0"/>
              <a:t>podemos</a:t>
            </a:r>
            <a:r>
              <a:rPr lang="en-US" dirty="0" smtClean="0"/>
              <a:t> </a:t>
            </a:r>
            <a:r>
              <a:rPr lang="en-US" dirty="0" err="1" smtClean="0"/>
              <a:t>extraer</a:t>
            </a:r>
            <a:r>
              <a:rPr lang="en-US" dirty="0" smtClean="0"/>
              <a:t> </a:t>
            </a:r>
            <a:r>
              <a:rPr lang="en-US" dirty="0" err="1" smtClean="0"/>
              <a:t>patrones</a:t>
            </a:r>
            <a:r>
              <a:rPr lang="en-US" dirty="0" smtClean="0"/>
              <a:t> </a:t>
            </a:r>
            <a:r>
              <a:rPr lang="en-US" dirty="0" err="1" smtClean="0"/>
              <a:t>generales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35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ICA (</a:t>
            </a:r>
            <a:r>
              <a:rPr lang="en-US" sz="2400" dirty="0" err="1"/>
              <a:t>Análisis</a:t>
            </a:r>
            <a:r>
              <a:rPr lang="en-US" sz="2400" dirty="0"/>
              <a:t> de </a:t>
            </a:r>
            <a:r>
              <a:rPr lang="en-US" sz="2400" dirty="0" err="1"/>
              <a:t>Componentes</a:t>
            </a:r>
            <a:r>
              <a:rPr lang="en-US" sz="2400" dirty="0"/>
              <a:t> </a:t>
            </a:r>
            <a:r>
              <a:rPr lang="en-US" sz="2400" dirty="0" err="1"/>
              <a:t>Principales</a:t>
            </a:r>
            <a:r>
              <a:rPr lang="en-US" sz="2400" dirty="0"/>
              <a:t>)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11" y="1415646"/>
            <a:ext cx="4962274" cy="32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064555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Definición</a:t>
            </a:r>
            <a:r>
              <a:rPr lang="en-US" dirty="0" smtClean="0"/>
              <a:t> del </a:t>
            </a:r>
            <a:r>
              <a:rPr lang="en-US" dirty="0" err="1" smtClean="0"/>
              <a:t>problema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Dadas</a:t>
            </a:r>
            <a:r>
              <a:rPr lang="en-US" dirty="0" smtClean="0"/>
              <a:t> “s” (</a:t>
            </a:r>
            <a:r>
              <a:rPr lang="en-US" dirty="0" err="1" smtClean="0"/>
              <a:t>fuentes</a:t>
            </a:r>
            <a:r>
              <a:rPr lang="en-US" dirty="0" smtClean="0"/>
              <a:t>),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transformación</a:t>
            </a:r>
            <a:r>
              <a:rPr lang="en-US" dirty="0" smtClean="0"/>
              <a:t> A, 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observada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x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consiste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encontrar</a:t>
            </a:r>
            <a:r>
              <a:rPr lang="en-US" dirty="0" smtClean="0"/>
              <a:t> s y A.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467" y="2516958"/>
            <a:ext cx="2163741" cy="9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60236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limitaciones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imposible</a:t>
            </a:r>
            <a:r>
              <a:rPr lang="en-US" dirty="0" smtClean="0"/>
              <a:t> </a:t>
            </a:r>
            <a:r>
              <a:rPr lang="en-US" dirty="0" err="1" smtClean="0"/>
              <a:t>encontrar</a:t>
            </a:r>
            <a:r>
              <a:rPr lang="en-US" dirty="0" smtClean="0"/>
              <a:t> las </a:t>
            </a:r>
            <a:r>
              <a:rPr lang="en-US" dirty="0" err="1" smtClean="0"/>
              <a:t>escalas</a:t>
            </a:r>
            <a:r>
              <a:rPr lang="en-US" dirty="0" smtClean="0"/>
              <a:t> </a:t>
            </a:r>
            <a:r>
              <a:rPr lang="en-US" dirty="0" err="1" smtClean="0"/>
              <a:t>correctas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no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distribución</a:t>
            </a:r>
            <a:r>
              <a:rPr lang="en-US" dirty="0" smtClean="0"/>
              <a:t> normal.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43008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Computacionalmente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ICA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intensivo</a:t>
            </a:r>
            <a:r>
              <a:rPr lang="en-US" dirty="0" smtClean="0"/>
              <a:t> que PCA, </a:t>
            </a:r>
            <a:r>
              <a:rPr lang="en-US" dirty="0" err="1" smtClean="0"/>
              <a:t>ya</a:t>
            </a:r>
            <a:r>
              <a:rPr lang="en-US" dirty="0" smtClean="0"/>
              <a:t> que </a:t>
            </a:r>
            <a:r>
              <a:rPr lang="en-US" dirty="0" err="1" smtClean="0"/>
              <a:t>trata</a:t>
            </a:r>
            <a:r>
              <a:rPr lang="en-US" dirty="0" smtClean="0"/>
              <a:t> de </a:t>
            </a:r>
            <a:r>
              <a:rPr lang="en-US" dirty="0" err="1" smtClean="0"/>
              <a:t>encontrar</a:t>
            </a:r>
            <a:r>
              <a:rPr lang="en-US" dirty="0" smtClean="0"/>
              <a:t> s y A</a:t>
            </a:r>
          </a:p>
          <a:p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 </a:t>
            </a:r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Normalización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145391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Normalización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1" y="1576840"/>
            <a:ext cx="5374670" cy="276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2919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Aprendizaje</a:t>
            </a:r>
            <a:r>
              <a:rPr lang="en-US" dirty="0" smtClean="0"/>
              <a:t> de Manifold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Conforme</a:t>
            </a:r>
            <a:r>
              <a:rPr lang="en-US" dirty="0" smtClean="0"/>
              <a:t>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dimensiones</a:t>
            </a:r>
            <a:r>
              <a:rPr lang="en-US" dirty="0" smtClean="0"/>
              <a:t>, </a:t>
            </a:r>
            <a:r>
              <a:rPr lang="en-US" dirty="0" err="1" smtClean="0"/>
              <a:t>visualizar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se </a:t>
            </a:r>
            <a:r>
              <a:rPr lang="en-US" dirty="0" err="1" smtClean="0"/>
              <a:t>vuelve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dificil</a:t>
            </a:r>
            <a:endParaRPr lang="en-US" dirty="0" smtClean="0"/>
          </a:p>
          <a:p>
            <a:r>
              <a:rPr lang="en-US" dirty="0" err="1" smtClean="0"/>
              <a:t>Aprendizaje</a:t>
            </a:r>
            <a:r>
              <a:rPr lang="en-US" dirty="0" smtClean="0"/>
              <a:t> de manifold 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analizar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para </a:t>
            </a:r>
            <a:r>
              <a:rPr lang="en-US" dirty="0" err="1" smtClean="0"/>
              <a:t>otras</a:t>
            </a:r>
            <a:r>
              <a:rPr lang="en-US" dirty="0" smtClean="0"/>
              <a:t> areas de ML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2984610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T-SNE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Box 4"/>
          <p:cNvSpPr txBox="1"/>
          <p:nvPr/>
        </p:nvSpPr>
        <p:spPr>
          <a:xfrm>
            <a:off x="1327267" y="1569153"/>
            <a:ext cx="523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t-distributed stochastic neighbor embedding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708647" y="2405448"/>
            <a:ext cx="4849404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http://everynoise.com/engenremap.html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http://cs.stanford.edu/people/karpathy/tsnejs/csvdemo.html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277614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Métodos No Supervisados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6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T-SNE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03438" y="1618295"/>
            <a:ext cx="6132600" cy="1769141"/>
          </a:xfrm>
        </p:spPr>
        <p:txBody>
          <a:bodyPr/>
          <a:lstStyle/>
          <a:p>
            <a:r>
              <a:rPr lang="en-US" dirty="0" smtClean="0"/>
              <a:t>Dados dos </a:t>
            </a:r>
            <a:r>
              <a:rPr lang="en-US" dirty="0" err="1" smtClean="0"/>
              <a:t>espacios</a:t>
            </a:r>
            <a:r>
              <a:rPr lang="en-US" dirty="0" smtClean="0"/>
              <a:t> X y </a:t>
            </a:r>
            <a:r>
              <a:rPr lang="en-US" dirty="0" err="1" smtClean="0"/>
              <a:t>Y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Dimensionalidad</a:t>
            </a:r>
            <a:r>
              <a:rPr lang="en-US" dirty="0" smtClean="0"/>
              <a:t> de X &gt;&gt; </a:t>
            </a:r>
            <a:r>
              <a:rPr lang="en-US" dirty="0" err="1" smtClean="0"/>
              <a:t>Dimensionalidad</a:t>
            </a:r>
            <a:r>
              <a:rPr lang="en-US" dirty="0" smtClean="0"/>
              <a:t> de Y (2-3)</a:t>
            </a:r>
          </a:p>
          <a:p>
            <a:r>
              <a:rPr lang="en-US" dirty="0" smtClean="0"/>
              <a:t>T-SNE </a:t>
            </a:r>
            <a:r>
              <a:rPr lang="en-US" dirty="0" err="1" smtClean="0"/>
              <a:t>calcula</a:t>
            </a:r>
            <a:r>
              <a:rPr lang="en-US" dirty="0" smtClean="0"/>
              <a:t> </a:t>
            </a:r>
            <a:r>
              <a:rPr lang="en-US" dirty="0" err="1" smtClean="0"/>
              <a:t>distribuciones</a:t>
            </a:r>
            <a:r>
              <a:rPr lang="en-US" dirty="0" smtClean="0"/>
              <a:t> que </a:t>
            </a:r>
            <a:r>
              <a:rPr lang="en-US" dirty="0" err="1" smtClean="0"/>
              <a:t>garanticen</a:t>
            </a:r>
            <a:r>
              <a:rPr lang="en-US" dirty="0" smtClean="0"/>
              <a:t> que </a:t>
            </a:r>
            <a:r>
              <a:rPr lang="en-US" dirty="0" err="1" smtClean="0"/>
              <a:t>objetos</a:t>
            </a:r>
            <a:r>
              <a:rPr lang="en-US" dirty="0" smtClean="0"/>
              <a:t> </a:t>
            </a:r>
            <a:r>
              <a:rPr lang="en-US" dirty="0" err="1" smtClean="0"/>
              <a:t>similares</a:t>
            </a:r>
            <a:r>
              <a:rPr lang="en-US" dirty="0" smtClean="0"/>
              <a:t> van a </a:t>
            </a:r>
            <a:r>
              <a:rPr lang="en-US" dirty="0" err="1" smtClean="0"/>
              <a:t>estar</a:t>
            </a:r>
            <a:r>
              <a:rPr lang="en-US" dirty="0" smtClean="0"/>
              <a:t> </a:t>
            </a:r>
            <a:r>
              <a:rPr lang="en-US" dirty="0" err="1" smtClean="0"/>
              <a:t>cerca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52" y="3542667"/>
            <a:ext cx="3218880" cy="1273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08" y="3624388"/>
            <a:ext cx="2493271" cy="7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362807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81895" y="1874301"/>
            <a:ext cx="6899069" cy="146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8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6000" dirty="0" smtClean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Gracias</a:t>
            </a:r>
            <a:endParaRPr lang="es-MX" sz="60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4" name="Imagen 2">
            <a:extLst>
              <a:ext uri="{FF2B5EF4-FFF2-40B4-BE49-F238E27FC236}">
                <a16:creationId xmlns="" xmlns:a16="http://schemas.microsoft.com/office/drawing/2014/main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16" y="562180"/>
            <a:ext cx="1614192" cy="413520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="" xmlns:a16="http://schemas.microsoft.com/office/drawing/2014/main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0" y="556844"/>
            <a:ext cx="1307043" cy="4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5882" y="1666285"/>
            <a:ext cx="435483" cy="43962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13" dirty="0"/>
              <a:t>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3229" y="2872587"/>
            <a:ext cx="50366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Inbox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745882" y="2356223"/>
            <a:ext cx="644652" cy="483489"/>
            <a:chOff x="755904" y="2718816"/>
            <a:chExt cx="1146048" cy="859536"/>
          </a:xfrm>
        </p:grpSpPr>
        <p:grpSp>
          <p:nvGrpSpPr>
            <p:cNvPr id="14" name="Group 13"/>
            <p:cNvGrpSpPr/>
            <p:nvPr/>
          </p:nvGrpSpPr>
          <p:grpSpPr>
            <a:xfrm>
              <a:off x="755904" y="2718816"/>
              <a:ext cx="688848" cy="402336"/>
              <a:chOff x="1169463" y="3439114"/>
              <a:chExt cx="688848" cy="402336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34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5" name="Straight Connector 34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908304" y="2871216"/>
              <a:ext cx="688848" cy="402336"/>
              <a:chOff x="1169463" y="3439114"/>
              <a:chExt cx="688848" cy="40233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29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0" name="Straight Connector 29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1060704" y="3023616"/>
              <a:ext cx="688848" cy="402336"/>
              <a:chOff x="1169463" y="3439114"/>
              <a:chExt cx="688848" cy="402336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24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Straight Connector 24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213104" y="3176016"/>
              <a:ext cx="688848" cy="402336"/>
              <a:chOff x="1169463" y="3439114"/>
              <a:chExt cx="688848" cy="40233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19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" name="Straight Connector 19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Right Arrow 37"/>
          <p:cNvSpPr/>
          <p:nvPr/>
        </p:nvSpPr>
        <p:spPr>
          <a:xfrm>
            <a:off x="2390534" y="1729226"/>
            <a:ext cx="632807" cy="26590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9" name="Rectangle 38"/>
          <p:cNvSpPr/>
          <p:nvPr/>
        </p:nvSpPr>
        <p:spPr>
          <a:xfrm>
            <a:off x="3174842" y="1666285"/>
            <a:ext cx="1165236" cy="43962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75" dirty="0"/>
              <a:t>Algorithm</a:t>
            </a:r>
          </a:p>
          <a:p>
            <a:pPr algn="ctr"/>
            <a:r>
              <a:rPr lang="en-US" sz="675" dirty="0"/>
              <a:t>(K-Means, LDA, </a:t>
            </a:r>
            <a:r>
              <a:rPr lang="en-US" sz="675" dirty="0" err="1"/>
              <a:t>Autoencoders</a:t>
            </a:r>
            <a:r>
              <a:rPr lang="en-US" sz="675" dirty="0"/>
              <a:t>)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4553297" y="1722080"/>
            <a:ext cx="289283" cy="26590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aphicFrame>
        <p:nvGraphicFramePr>
          <p:cNvPr id="54" name="Chart 53"/>
          <p:cNvGraphicFramePr/>
          <p:nvPr>
            <p:extLst>
              <p:ext uri="{D42A27DB-BD31-4B8C-83A1-F6EECF244321}">
                <p14:modId xmlns:p14="http://schemas.microsoft.com/office/powerpoint/2010/main" val="827711937"/>
              </p:ext>
            </p:extLst>
          </p:nvPr>
        </p:nvGraphicFramePr>
        <p:xfrm>
          <a:off x="5158049" y="1326421"/>
          <a:ext cx="3139284" cy="1597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248971" y="3762076"/>
            <a:ext cx="442140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 err="1"/>
              <a:t>Investigación</a:t>
            </a:r>
            <a:r>
              <a:rPr lang="en-US" sz="1013" dirty="0"/>
              <a:t>: NLP, </a:t>
            </a:r>
            <a:r>
              <a:rPr lang="en-US" sz="1013" dirty="0" err="1"/>
              <a:t>Propuesta</a:t>
            </a:r>
            <a:r>
              <a:rPr lang="en-US" sz="1013" dirty="0"/>
              <a:t>, Machine Learning, Deep Nets, Bayesian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48970" y="4000818"/>
            <a:ext cx="174759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Family</a:t>
            </a:r>
            <a:r>
              <a:rPr lang="en-US" sz="1013" dirty="0"/>
              <a:t>: Mia, Casa, Mexico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31396" y="2985118"/>
            <a:ext cx="5036539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Los </a:t>
            </a:r>
            <a:r>
              <a:rPr lang="en-US" sz="1013" dirty="0" err="1"/>
              <a:t>elementos</a:t>
            </a:r>
            <a:r>
              <a:rPr lang="en-US" sz="1013" dirty="0"/>
              <a:t> que </a:t>
            </a:r>
            <a:r>
              <a:rPr lang="en-US" sz="1013" dirty="0" err="1"/>
              <a:t>describen</a:t>
            </a:r>
            <a:r>
              <a:rPr lang="en-US" sz="1013" dirty="0"/>
              <a:t> </a:t>
            </a:r>
            <a:r>
              <a:rPr lang="en-US" sz="1013" dirty="0" err="1"/>
              <a:t>cada</a:t>
            </a:r>
            <a:r>
              <a:rPr lang="en-US" sz="1013" dirty="0"/>
              <a:t> datum, </a:t>
            </a:r>
            <a:r>
              <a:rPr lang="en-US" sz="1013" dirty="0" err="1"/>
              <a:t>en</a:t>
            </a:r>
            <a:r>
              <a:rPr lang="en-US" sz="1013" dirty="0"/>
              <a:t> </a:t>
            </a:r>
            <a:r>
              <a:rPr lang="en-US" sz="1013" dirty="0" err="1"/>
              <a:t>este</a:t>
            </a:r>
            <a:r>
              <a:rPr lang="en-US" sz="1013" dirty="0"/>
              <a:t> </a:t>
            </a:r>
            <a:r>
              <a:rPr lang="en-US" sz="1013" dirty="0" err="1"/>
              <a:t>caso</a:t>
            </a:r>
            <a:r>
              <a:rPr lang="en-US" sz="1013" dirty="0"/>
              <a:t> son las palabras </a:t>
            </a:r>
            <a:r>
              <a:rPr lang="en-US" sz="1013" dirty="0" err="1"/>
              <a:t>en</a:t>
            </a:r>
            <a:r>
              <a:rPr lang="en-US" sz="1013" dirty="0"/>
              <a:t> </a:t>
            </a:r>
            <a:r>
              <a:rPr lang="en-US" sz="1013" dirty="0" err="1"/>
              <a:t>cada</a:t>
            </a:r>
            <a:r>
              <a:rPr lang="en-US" sz="1013" dirty="0"/>
              <a:t> email.</a:t>
            </a:r>
          </a:p>
          <a:p>
            <a:endParaRPr lang="en-US" sz="1013" dirty="0"/>
          </a:p>
          <a:p>
            <a:r>
              <a:rPr lang="en-US" sz="1013" dirty="0" err="1"/>
              <a:t>Cada</a:t>
            </a:r>
            <a:r>
              <a:rPr lang="en-US" sz="1013" dirty="0"/>
              <a:t> </a:t>
            </a:r>
            <a:r>
              <a:rPr lang="en-US" sz="1013" dirty="0" err="1"/>
              <a:t>tópico</a:t>
            </a:r>
            <a:r>
              <a:rPr lang="en-US" sz="1013" dirty="0"/>
              <a:t> </a:t>
            </a:r>
            <a:r>
              <a:rPr lang="en-US" sz="1013" dirty="0" err="1"/>
              <a:t>tendrá</a:t>
            </a:r>
            <a:r>
              <a:rPr lang="en-US" sz="1013" dirty="0"/>
              <a:t> </a:t>
            </a:r>
            <a:r>
              <a:rPr lang="en-US" sz="1013" dirty="0" err="1"/>
              <a:t>características</a:t>
            </a:r>
            <a:r>
              <a:rPr lang="en-US" sz="1013" dirty="0"/>
              <a:t> que </a:t>
            </a:r>
            <a:r>
              <a:rPr lang="en-US" sz="1013" dirty="0" err="1"/>
              <a:t>los</a:t>
            </a:r>
            <a:r>
              <a:rPr lang="en-US" sz="1013" dirty="0"/>
              <a:t> </a:t>
            </a:r>
            <a:r>
              <a:rPr lang="en-US" sz="1013" dirty="0" err="1"/>
              <a:t>separen</a:t>
            </a:r>
            <a:r>
              <a:rPr lang="en-US" sz="1013" dirty="0"/>
              <a:t> del resto.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48970" y="4446588"/>
            <a:ext cx="363112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Classes</a:t>
            </a:r>
            <a:r>
              <a:rPr lang="en-US" sz="1013" dirty="0"/>
              <a:t>: </a:t>
            </a:r>
            <a:r>
              <a:rPr lang="en-US" sz="1013" dirty="0" err="1"/>
              <a:t>Calificaciones</a:t>
            </a:r>
            <a:r>
              <a:rPr lang="en-US" sz="1013" dirty="0"/>
              <a:t>, </a:t>
            </a:r>
            <a:r>
              <a:rPr lang="en-US" sz="1013" dirty="0" err="1"/>
              <a:t>Tarea</a:t>
            </a:r>
            <a:r>
              <a:rPr lang="en-US" sz="1013" dirty="0"/>
              <a:t>, </a:t>
            </a:r>
            <a:r>
              <a:rPr lang="en-US" sz="1013" dirty="0" err="1"/>
              <a:t>Extensión</a:t>
            </a:r>
            <a:r>
              <a:rPr lang="en-US" sz="1013" dirty="0"/>
              <a:t>, Horas de </a:t>
            </a:r>
            <a:r>
              <a:rPr lang="en-US" sz="1013" dirty="0" err="1"/>
              <a:t>oficina</a:t>
            </a:r>
            <a:endParaRPr lang="en-US" sz="1013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No Supervisado</a:t>
            </a:r>
          </a:p>
        </p:txBody>
      </p:sp>
    </p:spTree>
    <p:extLst>
      <p:ext uri="{BB962C8B-B14F-4D97-AF65-F5344CB8AC3E}">
        <p14:creationId xmlns:p14="http://schemas.microsoft.com/office/powerpoint/2010/main" val="20910310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s-ES" dirty="0" err="1" smtClean="0"/>
              <a:t>étodos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Agrupamiento</a:t>
            </a:r>
          </a:p>
          <a:p>
            <a:pPr lvl="1"/>
            <a:r>
              <a:rPr lang="es-ES" dirty="0" smtClean="0"/>
              <a:t>K-</a:t>
            </a:r>
            <a:r>
              <a:rPr lang="es-ES" dirty="0" err="1" smtClean="0"/>
              <a:t>means</a:t>
            </a:r>
            <a:endParaRPr lang="es-ES" dirty="0" smtClean="0"/>
          </a:p>
          <a:p>
            <a:pPr lvl="1"/>
            <a:r>
              <a:rPr lang="es-ES" dirty="0" smtClean="0"/>
              <a:t>Análisis de densidades</a:t>
            </a:r>
          </a:p>
          <a:p>
            <a:r>
              <a:rPr lang="es-ES" dirty="0" smtClean="0"/>
              <a:t>Reducción de dimensiones</a:t>
            </a:r>
          </a:p>
          <a:p>
            <a:pPr lvl="1"/>
            <a:r>
              <a:rPr lang="es-ES" dirty="0" smtClean="0"/>
              <a:t>PCA</a:t>
            </a:r>
          </a:p>
          <a:p>
            <a:pPr lvl="1"/>
            <a:r>
              <a:rPr lang="es-ES" dirty="0" smtClean="0"/>
              <a:t>TSNE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05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Reducci</a:t>
            </a:r>
            <a:r>
              <a:rPr lang="es-ES" dirty="0" err="1" smtClean="0"/>
              <a:t>ón</a:t>
            </a:r>
            <a:r>
              <a:rPr lang="es-ES" dirty="0" smtClean="0"/>
              <a:t> de Dimensiones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que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referimos</a:t>
            </a:r>
            <a:r>
              <a:rPr lang="en-US" dirty="0" smtClean="0"/>
              <a:t> con </a:t>
            </a:r>
            <a:r>
              <a:rPr lang="en-US" dirty="0" err="1" smtClean="0"/>
              <a:t>reducci</a:t>
            </a:r>
            <a:r>
              <a:rPr lang="es-ES" dirty="0" err="1" smtClean="0"/>
              <a:t>ón</a:t>
            </a:r>
            <a:r>
              <a:rPr lang="es-ES" dirty="0" smtClean="0"/>
              <a:t> de dimensiones?</a:t>
            </a:r>
          </a:p>
          <a:p>
            <a:endParaRPr lang="es-ES" dirty="0"/>
          </a:p>
          <a:p>
            <a:r>
              <a:rPr lang="es-ES" dirty="0" smtClean="0"/>
              <a:t>Por que </a:t>
            </a:r>
            <a:r>
              <a:rPr lang="es-ES" dirty="0" err="1" smtClean="0"/>
              <a:t>querriamos</a:t>
            </a:r>
            <a:r>
              <a:rPr lang="es-ES" dirty="0" smtClean="0"/>
              <a:t> hacer reducción de dimensiones?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41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Reducir</a:t>
            </a:r>
            <a:r>
              <a:rPr lang="en-US" dirty="0" smtClean="0"/>
              <a:t> </a:t>
            </a:r>
            <a:r>
              <a:rPr lang="en-US" dirty="0" err="1" smtClean="0"/>
              <a:t>dimensiones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ayuda</a:t>
            </a:r>
            <a:r>
              <a:rPr lang="en-US" dirty="0" smtClean="0"/>
              <a:t> a </a:t>
            </a:r>
            <a:r>
              <a:rPr lang="en-US" dirty="0" err="1" smtClean="0"/>
              <a:t>acelerar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Perdemos</a:t>
            </a:r>
            <a:r>
              <a:rPr lang="en-US" dirty="0" smtClean="0"/>
              <a:t> </a:t>
            </a:r>
            <a:r>
              <a:rPr lang="en-US" dirty="0" err="1" smtClean="0"/>
              <a:t>explicabilidad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modelo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Nos </a:t>
            </a:r>
            <a:r>
              <a:rPr lang="en-US" dirty="0" err="1" smtClean="0"/>
              <a:t>ayuda</a:t>
            </a:r>
            <a:r>
              <a:rPr lang="en-US" dirty="0" smtClean="0"/>
              <a:t> a </a:t>
            </a:r>
            <a:r>
              <a:rPr lang="en-US" dirty="0" err="1" smtClean="0"/>
              <a:t>visualizar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46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PCA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 smtClean="0"/>
              <a:t>Estamos</a:t>
            </a:r>
            <a:r>
              <a:rPr lang="en-US" sz="2000" dirty="0" smtClean="0"/>
              <a:t> </a:t>
            </a:r>
            <a:r>
              <a:rPr lang="en-US" sz="2000" dirty="0" err="1" smtClean="0"/>
              <a:t>tratando</a:t>
            </a:r>
            <a:r>
              <a:rPr lang="en-US" sz="2000" dirty="0" smtClean="0"/>
              <a:t> de </a:t>
            </a:r>
            <a:r>
              <a:rPr lang="en-US" sz="2000" dirty="0" err="1" smtClean="0"/>
              <a:t>detectar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alguien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buen</a:t>
            </a:r>
            <a:r>
              <a:rPr lang="en-US" sz="2000" dirty="0" smtClean="0"/>
              <a:t> conductor o mal conductor.</a:t>
            </a:r>
          </a:p>
          <a:p>
            <a:r>
              <a:rPr lang="en-US" sz="2000" dirty="0" err="1" smtClean="0"/>
              <a:t>Hacemos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encuesta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err="1" smtClean="0"/>
              <a:t>Medimos</a:t>
            </a:r>
            <a:r>
              <a:rPr lang="en-US" sz="2000" dirty="0" smtClean="0"/>
              <a:t> </a:t>
            </a:r>
            <a:r>
              <a:rPr lang="en-US" sz="2000" dirty="0" err="1" smtClean="0"/>
              <a:t>distintas</a:t>
            </a:r>
            <a:r>
              <a:rPr lang="en-US" sz="2000" dirty="0" smtClean="0"/>
              <a:t> variables:</a:t>
            </a:r>
          </a:p>
          <a:p>
            <a:pPr lvl="2"/>
            <a:r>
              <a:rPr lang="en-US" sz="2000" dirty="0" smtClean="0"/>
              <a:t>Skill (</a:t>
            </a:r>
            <a:r>
              <a:rPr lang="en-US" sz="2000" dirty="0" err="1" smtClean="0"/>
              <a:t>basado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metricas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smtClean="0"/>
              <a:t>Diversion (</a:t>
            </a:r>
            <a:r>
              <a:rPr lang="en-US" sz="2000" dirty="0" err="1" smtClean="0"/>
              <a:t>basado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tiempo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err="1" smtClean="0"/>
              <a:t>Precisión</a:t>
            </a:r>
            <a:endParaRPr lang="en-US" sz="2000" dirty="0" smtClean="0"/>
          </a:p>
          <a:p>
            <a:pPr lvl="2"/>
            <a:r>
              <a:rPr lang="en-US" sz="2000" dirty="0" err="1" smtClean="0"/>
              <a:t>Edad</a:t>
            </a:r>
            <a:r>
              <a:rPr lang="en-US" sz="2000" dirty="0" smtClean="0"/>
              <a:t>, </a:t>
            </a:r>
            <a:r>
              <a:rPr lang="en-US" sz="2000" dirty="0" err="1" smtClean="0"/>
              <a:t>genero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1803313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05" y="1571859"/>
            <a:ext cx="2860635" cy="245071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Hay variables que sobran</a:t>
            </a:r>
            <a:endParaRPr lang="es-MX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459852" cy="31455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Creamos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variable</a:t>
            </a:r>
          </a:p>
          <a:p>
            <a:pPr lvl="1"/>
            <a:r>
              <a:rPr lang="en-US" dirty="0" err="1" smtClean="0"/>
              <a:t>Esta</a:t>
            </a:r>
            <a:r>
              <a:rPr lang="en-US" dirty="0" smtClean="0"/>
              <a:t> variable </a:t>
            </a:r>
            <a:r>
              <a:rPr lang="en-US" dirty="0" err="1" smtClean="0"/>
              <a:t>es</a:t>
            </a:r>
            <a:r>
              <a:rPr lang="en-US" dirty="0" smtClean="0"/>
              <a:t> el “karma”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nueva</a:t>
            </a:r>
            <a:r>
              <a:rPr lang="en-US" dirty="0" smtClean="0"/>
              <a:t> variable </a:t>
            </a:r>
            <a:r>
              <a:rPr lang="en-US" dirty="0" err="1" smtClean="0"/>
              <a:t>captura</a:t>
            </a:r>
            <a:r>
              <a:rPr lang="en-US" dirty="0" smtClean="0"/>
              <a:t> la </a:t>
            </a:r>
            <a:r>
              <a:rPr lang="en-US" dirty="0" err="1" smtClean="0"/>
              <a:t>varianza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16697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Personalizado 9">
      <a:dk1>
        <a:sysClr val="windowText" lastClr="000000"/>
      </a:dk1>
      <a:lt1>
        <a:srgbClr val="E6E7E8"/>
      </a:lt1>
      <a:dk2>
        <a:srgbClr val="FFFFFF"/>
      </a:dk2>
      <a:lt2>
        <a:srgbClr val="85898F"/>
      </a:lt2>
      <a:accent1>
        <a:srgbClr val="1DBED0"/>
      </a:accent1>
      <a:accent2>
        <a:srgbClr val="49A4AE"/>
      </a:accent2>
      <a:accent3>
        <a:srgbClr val="367B82"/>
      </a:accent3>
      <a:accent4>
        <a:srgbClr val="158E9B"/>
      </a:accent4>
      <a:accent5>
        <a:srgbClr val="6FDEEA"/>
      </a:accent5>
      <a:accent6>
        <a:srgbClr val="63666B"/>
      </a:accent6>
      <a:hlink>
        <a:srgbClr val="A5A5A5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2" id="{379B146D-249C-444C-8810-EE89AD32F9EA}" vid="{6D2F16EB-B5AD-43B4-B7FD-933A401FAFA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profesores Hipodec 2019 (sencilla) (1)</Template>
  <TotalTime>15445</TotalTime>
  <Words>405</Words>
  <Application>Microsoft Macintosh PowerPoint</Application>
  <PresentationFormat>On-screen Show (16:9)</PresentationFormat>
  <Paragraphs>89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Dosis</vt:lpstr>
      <vt:lpstr>Lato</vt:lpstr>
      <vt:lpstr>Lato Bold</vt:lpstr>
      <vt:lpstr>Lato Heavy</vt:lpstr>
      <vt:lpstr>Lato Light</vt:lpstr>
      <vt:lpstr>Roboto</vt:lpstr>
      <vt:lpstr>Arial</vt:lpstr>
      <vt:lpstr>William template</vt:lpstr>
      <vt:lpstr>PowerPoint Presentation</vt:lpstr>
      <vt:lpstr>Métodos No Supervisados</vt:lpstr>
      <vt:lpstr>Aprendizaje No Supervisado</vt:lpstr>
      <vt:lpstr>Métodos</vt:lpstr>
      <vt:lpstr>Reducción de Dimensiones</vt:lpstr>
      <vt:lpstr>PowerPoint Presentation</vt:lpstr>
      <vt:lpstr>PCA</vt:lpstr>
      <vt:lpstr>Escenario</vt:lpstr>
      <vt:lpstr>Hay variables que sobran</vt:lpstr>
      <vt:lpstr>PCA</vt:lpstr>
      <vt:lpstr>Opciones, opciones!</vt:lpstr>
      <vt:lpstr>PowerPoint Presentation</vt:lpstr>
      <vt:lpstr>ICA (Análisis de Componentes Principales)</vt:lpstr>
      <vt:lpstr>Definición del problema</vt:lpstr>
      <vt:lpstr>Algunas limitaciones</vt:lpstr>
      <vt:lpstr>Computacionalmente</vt:lpstr>
      <vt:lpstr>Normalización</vt:lpstr>
      <vt:lpstr>Aprendizaje de Manifold</vt:lpstr>
      <vt:lpstr>T-SNE</vt:lpstr>
      <vt:lpstr>T-SNE theory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28</cp:revision>
  <dcterms:created xsi:type="dcterms:W3CDTF">2019-07-31T05:23:55Z</dcterms:created>
  <dcterms:modified xsi:type="dcterms:W3CDTF">2019-08-14T12:56:34Z</dcterms:modified>
</cp:coreProperties>
</file>